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1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outlineViewPr>
    <p:cViewPr>
      <p:scale>
        <a:sx n="33" d="100"/>
        <a:sy n="33" d="100"/>
      </p:scale>
      <p:origin x="0" y="-426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97-9D75-4DE8-8C28-1296A6CF43C1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59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1255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50172865-FBF0-458A-BAFF-4F75173770F5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7963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2718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275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D1490F-3E6A-4544-9694-22B6007FE3C6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285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5074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9695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863F-52DC-41B2-9D00-5A4E5632AC32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1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5614-3909-43DC-A067-7F9842F8B81D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3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25464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64922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0172865-FBF0-458A-BAFF-4F75173770F5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6835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17" r:id="rId1"/>
    <p:sldLayoutId id="2147484318" r:id="rId2"/>
    <p:sldLayoutId id="2147484319" r:id="rId3"/>
    <p:sldLayoutId id="2147484320" r:id="rId4"/>
    <p:sldLayoutId id="2147484321" r:id="rId5"/>
    <p:sldLayoutId id="2147484322" r:id="rId6"/>
    <p:sldLayoutId id="2147484323" r:id="rId7"/>
    <p:sldLayoutId id="2147484324" r:id="rId8"/>
    <p:sldLayoutId id="2147484325" r:id="rId9"/>
    <p:sldLayoutId id="2147484326" r:id="rId10"/>
    <p:sldLayoutId id="2147484327" r:id="rId11"/>
    <p:sldLayoutId id="2147484328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areeronestop.org/" TargetMode="External"/><Relationship Id="rId3" Type="http://schemas.openxmlformats.org/officeDocument/2006/relationships/hyperlink" Target="https://bigfuture.collegeboard.org/" TargetMode="External"/><Relationship Id="rId7" Type="http://schemas.openxmlformats.org/officeDocument/2006/relationships/hyperlink" Target="https://www.military.com/" TargetMode="External"/><Relationship Id="rId2" Type="http://schemas.openxmlformats.org/officeDocument/2006/relationships/hyperlink" Target="https://www.amphi.com/domain/140#calendar379/20230210/mont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hoenixpubliclibrary.org/collegedepot" TargetMode="External"/><Relationship Id="rId5" Type="http://schemas.openxmlformats.org/officeDocument/2006/relationships/hyperlink" Target="https://earntolearn.org/" TargetMode="External"/><Relationship Id="rId4" Type="http://schemas.openxmlformats.org/officeDocument/2006/relationships/hyperlink" Target="https://www.raise.me/" TargetMode="External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FC5B7-8428-4827-9984-5E16C4431B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</a:t>
            </a:r>
            <a:r>
              <a:rPr lang="en-US" baseline="30000" dirty="0"/>
              <a:t>th</a:t>
            </a:r>
            <a:r>
              <a:rPr lang="en-US" dirty="0"/>
              <a:t> grade ECAP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1BBBB-2B23-4131-9CD3-8F30D4CB58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February,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8495B8-D81A-49D2-920A-21A0CB8555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1680" y="4650877"/>
            <a:ext cx="1944793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2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571DC-372C-4BAA-A3BF-CC5076CF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 secondary planning: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enroll</a:t>
            </a:r>
            <a:b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Aid and Scholarships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DBCAF-7B7F-4F65-85EA-CBFBC5AD7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451" y="2011680"/>
            <a:ext cx="10416548" cy="4562144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Scholarships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Merit Aid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Institutional Scholarships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Community, Regional and National Scholarships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Scholars Programs (Flinn, Dorrance, WUE, Honors Colleges, etc.)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Athletic- Make sure you are registered with NCAA, NAIA, and/or NJCAA</a:t>
            </a:r>
          </a:p>
          <a:p>
            <a:pPr marL="457200" lvl="2" indent="0">
              <a:buNone/>
            </a:pP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Requirements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Transcript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Essay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Letter of recommendations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Interviews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 Deadlines!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 descr="logofinal">
            <a:extLst>
              <a:ext uri="{FF2B5EF4-FFF2-40B4-BE49-F238E27FC236}">
                <a16:creationId xmlns:a16="http://schemas.microsoft.com/office/drawing/2014/main" id="{377A43D6-FE66-456D-A874-4E112F30F44A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73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571DC-372C-4BAA-A3BF-CC5076CF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 secondary planning: </a:t>
            </a:r>
            <a:r>
              <a:rPr lang="en-US" b="1" dirty="0"/>
              <a:t>enroll</a:t>
            </a:r>
            <a:br>
              <a:rPr lang="en-US" b="1" dirty="0"/>
            </a:br>
            <a:r>
              <a:rPr lang="en-US" b="1" dirty="0">
                <a:ea typeface="Tahoma" panose="020B0604030504040204" pitchFamily="34" charset="0"/>
                <a:cs typeface="Tahoma" panose="020B0604030504040204" pitchFamily="34" charset="0"/>
              </a:rPr>
              <a:t>Financial Aid and Scholarships</a:t>
            </a:r>
            <a:endParaRPr lang="en-US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E8170-8D1C-4CAB-BF4E-2DB90E983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109" y="1935899"/>
            <a:ext cx="4754880" cy="743094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/>
              <a:t>Grants and Work Study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DBCAF-7B7F-4F65-85EA-CBFBC5AD7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109" y="2610329"/>
            <a:ext cx="4754880" cy="3566160"/>
          </a:xfrm>
        </p:spPr>
        <p:txBody>
          <a:bodyPr>
            <a:noAutofit/>
          </a:bodyPr>
          <a:lstStyle/>
          <a:p>
            <a:pPr lvl="1"/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Grants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 Government, States and Institutions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 likely Need Based </a:t>
            </a:r>
          </a:p>
          <a:p>
            <a:pPr marL="457200" lvl="2" indent="0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Study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Apply and interview- paid bi weekly for work on campus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Pay is part of your Financial Aid Package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Flexible and works around your class schedule</a:t>
            </a:r>
          </a:p>
          <a:p>
            <a:pPr lvl="1"/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9D67A4-8BF9-44B4-AA9F-686804B5B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22989" y="1933917"/>
            <a:ext cx="4754880" cy="743094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/>
              <a:t>Student Loans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7B0CC3-202D-4364-A4FA-389C7BE24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62253" y="2656563"/>
            <a:ext cx="5340096" cy="4071407"/>
          </a:xfrm>
        </p:spPr>
        <p:txBody>
          <a:bodyPr>
            <a:normAutofit/>
          </a:bodyPr>
          <a:lstStyle/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 Government</a:t>
            </a:r>
          </a:p>
          <a:p>
            <a:pPr lvl="3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Limits on amount taken out each year</a:t>
            </a:r>
          </a:p>
          <a:p>
            <a:pPr lvl="3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and Parent able to receive</a:t>
            </a:r>
          </a:p>
          <a:p>
            <a:pPr lvl="3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Flexible repayment and low interest rates*</a:t>
            </a:r>
          </a:p>
          <a:p>
            <a:pPr marL="685800" lvl="3" indent="0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Private Loans </a:t>
            </a:r>
          </a:p>
          <a:p>
            <a:pPr lvl="3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Banks, and Private Lending Organizations</a:t>
            </a:r>
          </a:p>
          <a:p>
            <a:pPr lvl="3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on credit scores</a:t>
            </a:r>
          </a:p>
          <a:p>
            <a:pPr lvl="3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Higher interest rates</a:t>
            </a:r>
          </a:p>
          <a:p>
            <a:endParaRPr lang="en-US" dirty="0"/>
          </a:p>
        </p:txBody>
      </p:sp>
      <p:pic>
        <p:nvPicPr>
          <p:cNvPr id="4" name="Picture 3" descr="logofinal">
            <a:extLst>
              <a:ext uri="{FF2B5EF4-FFF2-40B4-BE49-F238E27FC236}">
                <a16:creationId xmlns:a16="http://schemas.microsoft.com/office/drawing/2014/main" id="{AA8DC03C-0801-4F3E-B6A1-18E24A8A16BC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9708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C3047BC-1A42-48F9-A68B-A09EF90C6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 secondary planning: </a:t>
            </a:r>
            <a:r>
              <a:rPr lang="en-US" b="1" dirty="0"/>
              <a:t>enroll</a:t>
            </a:r>
            <a:br>
              <a:rPr lang="en-US" b="1" dirty="0"/>
            </a:br>
            <a:r>
              <a:rPr lang="en-US" b="1" dirty="0"/>
              <a:t>FAFSA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9745C-B868-407D-B5FE-63E158CBF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079" y="2129126"/>
            <a:ext cx="9115539" cy="444469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800" b="1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sz="2800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ree </a:t>
            </a:r>
            <a:r>
              <a:rPr lang="en-US" sz="2800" b="1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2800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pplication </a:t>
            </a:r>
            <a:r>
              <a:rPr lang="en-US" sz="2800" b="1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sz="2800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 </a:t>
            </a:r>
            <a:r>
              <a:rPr lang="en-US" sz="2800" b="1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sz="2800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ederal </a:t>
            </a:r>
            <a:r>
              <a:rPr lang="en-US" sz="2800" b="1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2800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tudent </a:t>
            </a:r>
            <a:r>
              <a:rPr lang="en-US" sz="2800" b="1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2800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</a:t>
            </a:r>
          </a:p>
          <a:p>
            <a:pPr lvl="1"/>
            <a:endParaRPr lang="en-US" sz="2800" cap="al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Opens Oct. 1</a:t>
            </a:r>
            <a:r>
              <a:rPr lang="en-US" sz="2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/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Determines if you are eligible for federal loans and grants</a:t>
            </a:r>
          </a:p>
          <a:p>
            <a:pPr lvl="1"/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Determines your EFC- 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Expected Family Contribution</a:t>
            </a:r>
            <a:b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/>
            <a:r>
              <a:rPr lang="en-US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EFC, plus any merit aid you have received, is less than the </a:t>
            </a:r>
            <a:r>
              <a:rPr lang="en-US" sz="2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 of Attendance</a:t>
            </a:r>
            <a:r>
              <a:rPr lang="en-US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 an institution, you are more likely to be offered some sort of Financial Aid in the form of grants and loans. </a:t>
            </a:r>
          </a:p>
          <a:p>
            <a:pPr lvl="3"/>
            <a:endParaRPr lang="en-US" sz="22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Everyone needs to complete the FAFSA! </a:t>
            </a:r>
          </a:p>
        </p:txBody>
      </p:sp>
      <p:pic>
        <p:nvPicPr>
          <p:cNvPr id="5" name="Picture 4" descr="logofinal">
            <a:extLst>
              <a:ext uri="{FF2B5EF4-FFF2-40B4-BE49-F238E27FC236}">
                <a16:creationId xmlns:a16="http://schemas.microsoft.com/office/drawing/2014/main" id="{273BA417-8285-41F0-B461-79AF69BC60C0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4772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6457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B394C-E45C-42B8-82B9-0DF8D9C40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Timeline for Senior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4898D-9DBA-40AE-B2F8-173A3694F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632" y="2036846"/>
            <a:ext cx="9784080" cy="4536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24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Semester</a:t>
            </a:r>
            <a:b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and apply to colleges and universities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and apply to scholarship programs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Complete the FAFSA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your resume and personal statement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2-3 recommenders- Teachers, Coaches, Counselors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Attend college and job fairs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Retake the ACT/SAT and/or ASVAB before December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up with your academics- many universities require 7</a:t>
            </a:r>
            <a:r>
              <a:rPr lang="en-US" sz="24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semester transcripts- and you want to graduate! </a:t>
            </a:r>
          </a:p>
          <a:p>
            <a:pPr lvl="1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 descr="logofinal">
            <a:extLst>
              <a:ext uri="{FF2B5EF4-FFF2-40B4-BE49-F238E27FC236}">
                <a16:creationId xmlns:a16="http://schemas.microsoft.com/office/drawing/2014/main" id="{5C4DB44A-2DB4-4FD6-BEB0-99DCEA1B02CA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9703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CC1B0-A616-45FE-B9B8-6A2A49108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Timeline for Senior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50031-E155-4CF0-BCFB-21861353E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076" y="2020068"/>
            <a:ext cx="9476267" cy="43639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4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Semester</a:t>
            </a:r>
            <a:br>
              <a:rPr lang="en-U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Check your credits and make sure you have a plan if you need to retake or earn credits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have been admitted to colleges and universities, be sure to check your student accounts for updated document requirements, financial aid award letter, next steps, etc. 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 to apply to scholarships- most open in November and close in March.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to narrow down your post secondary decisions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with military recruiters to determine next steps in enlistment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Begin applying to positions for employment, apprenticeships, etc. </a:t>
            </a:r>
          </a:p>
        </p:txBody>
      </p:sp>
      <p:pic>
        <p:nvPicPr>
          <p:cNvPr id="4" name="Picture 3" descr="logofinal">
            <a:extLst>
              <a:ext uri="{FF2B5EF4-FFF2-40B4-BE49-F238E27FC236}">
                <a16:creationId xmlns:a16="http://schemas.microsoft.com/office/drawing/2014/main" id="{49A37A86-C26B-48CD-8FE3-81C083803969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4772" y="4753413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7030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8819E-14C9-40F6-8F3F-5500ECAF5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E77C0-9927-4F59-8577-4FCDB81C7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192" y="2296905"/>
            <a:ext cx="10144807" cy="4154229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IRHS Counseling Website</a:t>
            </a:r>
            <a:endParaRPr lang="en-US" sz="2400" dirty="0"/>
          </a:p>
          <a:p>
            <a:r>
              <a:rPr lang="en-US" sz="2400" dirty="0"/>
              <a:t>Major Clarity- via Clever Platform</a:t>
            </a:r>
          </a:p>
          <a:p>
            <a:r>
              <a:rPr lang="en-US" sz="2400" dirty="0">
                <a:hlinkClick r:id="rId3"/>
              </a:rPr>
              <a:t>Big Future </a:t>
            </a:r>
            <a:endParaRPr lang="en-US" sz="2400" dirty="0"/>
          </a:p>
          <a:p>
            <a:r>
              <a:rPr lang="en-US" sz="2400" dirty="0">
                <a:hlinkClick r:id="rId4"/>
              </a:rPr>
              <a:t>Raise.me</a:t>
            </a:r>
            <a:endParaRPr lang="en-US" sz="2400" dirty="0"/>
          </a:p>
          <a:p>
            <a:r>
              <a:rPr lang="en-US" sz="2400" dirty="0">
                <a:hlinkClick r:id="rId5"/>
              </a:rPr>
              <a:t>Earn to Learn</a:t>
            </a:r>
            <a:endParaRPr lang="en-US" sz="2400" dirty="0"/>
          </a:p>
          <a:p>
            <a:r>
              <a:rPr lang="en-US" sz="2400" dirty="0">
                <a:hlinkClick r:id="rId6"/>
              </a:rPr>
              <a:t>College Depot </a:t>
            </a:r>
            <a:r>
              <a:rPr lang="en-US" sz="2400" dirty="0"/>
              <a:t>@ Phoenix Public Library- Scholarship Resource Page</a:t>
            </a:r>
          </a:p>
          <a:p>
            <a:r>
              <a:rPr lang="en-US" sz="2400" dirty="0">
                <a:hlinkClick r:id="rId7"/>
              </a:rPr>
              <a:t>Military.com</a:t>
            </a:r>
            <a:endParaRPr lang="en-US" sz="2400" dirty="0"/>
          </a:p>
          <a:p>
            <a:r>
              <a:rPr lang="en-US" sz="2400" dirty="0">
                <a:hlinkClick r:id="rId8"/>
              </a:rPr>
              <a:t>CareerOneStop.org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9B9886-5D03-48C4-98A8-A433C169B3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05328" y="4659514"/>
            <a:ext cx="1944793" cy="19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790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58C19-072F-4A6F-A856-B42F60D26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IRHS Counselors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96FCD-3940-437E-9114-32D41B7C8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578" y="2649243"/>
            <a:ext cx="5852222" cy="38354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/>
              <a:t>Patricia Harris- Last Names A-F</a:t>
            </a:r>
          </a:p>
          <a:p>
            <a:pPr>
              <a:lnSpc>
                <a:spcPct val="150000"/>
              </a:lnSpc>
            </a:pPr>
            <a:r>
              <a:rPr lang="en-US" sz="2800" b="1" dirty="0"/>
              <a:t>Jacob Cypert- Last Names G-L</a:t>
            </a:r>
          </a:p>
          <a:p>
            <a:pPr>
              <a:lnSpc>
                <a:spcPct val="150000"/>
              </a:lnSpc>
            </a:pPr>
            <a:r>
              <a:rPr lang="en-US" sz="2800" b="1" dirty="0"/>
              <a:t>Jennifer Miranda- Last Names M-R</a:t>
            </a:r>
          </a:p>
          <a:p>
            <a:pPr>
              <a:lnSpc>
                <a:spcPct val="150000"/>
              </a:lnSpc>
            </a:pPr>
            <a:r>
              <a:rPr lang="en-US" sz="2800" b="1" dirty="0"/>
              <a:t>Amy Davidson- Last Names S-Z</a:t>
            </a:r>
          </a:p>
        </p:txBody>
      </p:sp>
    </p:spTree>
    <p:extLst>
      <p:ext uri="{BB962C8B-B14F-4D97-AF65-F5344CB8AC3E}">
        <p14:creationId xmlns:p14="http://schemas.microsoft.com/office/powerpoint/2010/main" val="96986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C51635-5480-4223-BF5B-0415C22D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 Prepared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2DFE48-57D3-4780-B80C-3B86585587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enter my senior year and my post secondary plan</a:t>
            </a:r>
          </a:p>
        </p:txBody>
      </p:sp>
    </p:spTree>
    <p:extLst>
      <p:ext uri="{BB962C8B-B14F-4D97-AF65-F5344CB8AC3E}">
        <p14:creationId xmlns:p14="http://schemas.microsoft.com/office/powerpoint/2010/main" val="2268508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E477A-B3C5-4DA9-91D5-317943632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Prepared!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28ECF-D648-4C38-ACED-E5AB1F60D4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enter my senior year and my post secondary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92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49487-6242-4BCB-9B2C-C7321D78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How prepared do you feel for your senior year and after?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23A45-C984-4621-B436-1F6574A92D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0148" y="2333536"/>
            <a:ext cx="10363826" cy="3424107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 the sticky notes, write why or why not you feel prepared for your senior year and after.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Then place the sticky somewhere along the continuum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algn="ctr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Prepared! --------------------------------------------------------------------Very Prepared! </a:t>
            </a:r>
          </a:p>
        </p:txBody>
      </p:sp>
      <p:pic>
        <p:nvPicPr>
          <p:cNvPr id="7" name="Picture 6" descr="logofinal">
            <a:extLst>
              <a:ext uri="{FF2B5EF4-FFF2-40B4-BE49-F238E27FC236}">
                <a16:creationId xmlns:a16="http://schemas.microsoft.com/office/drawing/2014/main" id="{AED9B695-C168-4945-AA17-5F46CF31BDD8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629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A73E4-016A-407A-906B-D835CA2BD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Things to Consider </a:t>
            </a:r>
            <a:br>
              <a:rPr lang="en-US" dirty="0"/>
            </a:br>
            <a:r>
              <a:rPr lang="en-US" dirty="0"/>
              <a:t>Going into Your Senior Year!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94338-6BDC-42E7-969B-0718E693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545" y="2196866"/>
            <a:ext cx="9784080" cy="420624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Graduation Check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 Secondary Planning</a:t>
            </a:r>
          </a:p>
          <a:p>
            <a:pPr lvl="3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</a:t>
            </a:r>
          </a:p>
          <a:p>
            <a:pPr lvl="3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Enlist</a:t>
            </a:r>
          </a:p>
          <a:p>
            <a:pPr lvl="3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Enroll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Senior Timeline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</a:t>
            </a:r>
          </a:p>
        </p:txBody>
      </p:sp>
      <p:pic>
        <p:nvPicPr>
          <p:cNvPr id="4" name="Picture 3" descr="logofinal">
            <a:extLst>
              <a:ext uri="{FF2B5EF4-FFF2-40B4-BE49-F238E27FC236}">
                <a16:creationId xmlns:a16="http://schemas.microsoft.com/office/drawing/2014/main" id="{936283E8-98F1-4DE4-A95F-0F405BBB6EF2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966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336E0-C99F-4259-8BB3-C6C98CFB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Graduation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26C6-DB08-4168-B635-B891C14EE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22" y="2087181"/>
            <a:ext cx="10164163" cy="420624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 credits to Graduate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Missing Credits?- Do not wait until senior year! </a:t>
            </a:r>
          </a:p>
          <a:p>
            <a:pPr lvl="3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Utilize the R.I.S.E program, Summer School or MDLP</a:t>
            </a:r>
          </a:p>
          <a:p>
            <a:pPr lvl="3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Sure- come see your counselor! 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Minimum 4 Classes your Senior year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 the CIVICS Exam and CPR Certification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Slack!</a:t>
            </a:r>
          </a:p>
        </p:txBody>
      </p:sp>
      <p:pic>
        <p:nvPicPr>
          <p:cNvPr id="4" name="Picture 3" descr="logofinal">
            <a:extLst>
              <a:ext uri="{FF2B5EF4-FFF2-40B4-BE49-F238E27FC236}">
                <a16:creationId xmlns:a16="http://schemas.microsoft.com/office/drawing/2014/main" id="{AB502F53-513B-4085-90B4-55BC309B1E98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744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E085-5998-4ED6-9C3C-C5D24166A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 Secondary Planning: </a:t>
            </a:r>
            <a:r>
              <a:rPr lang="en-US" b="1" dirty="0"/>
              <a:t>EMPLOY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1C366-F855-4BC3-AF67-FE6833461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188" y="2070403"/>
            <a:ext cx="9784080" cy="420624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a Resume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courses you enjoyed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Co-curricular and extra-curricular activities</a:t>
            </a:r>
          </a:p>
          <a:p>
            <a:pPr lvl="3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Part-time and full time jobs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Utilize your CTE or JTED  instructors for recommendations for internships and direct placements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Service?-research law enforcement academies and speak to reps when on campus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 up for the Career Intern Program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logofinal">
            <a:extLst>
              <a:ext uri="{FF2B5EF4-FFF2-40B4-BE49-F238E27FC236}">
                <a16:creationId xmlns:a16="http://schemas.microsoft.com/office/drawing/2014/main" id="{38B3F660-30B5-483A-83C1-06974D50B7A4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365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05329-3E44-4B1E-9868-80992359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Secondary Planning: </a:t>
            </a:r>
            <a:r>
              <a:rPr lang="en-US" b="1" dirty="0"/>
              <a:t>Enlist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B04CC-C649-4236-BBD4-F22E920C0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021" y="2070403"/>
            <a:ext cx="9784080" cy="420624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Take the ASVAB Career Exploration Program to identify your specific aptitudes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 with various military representatives on campus – ARMY, Air Force, Navy, Marines, National Guard, Coast guard. 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with Mrs. Davidson to identify next steps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with your recruiter to complete final paperwork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Prepare for bootcamp and other pre service requirements</a:t>
            </a:r>
          </a:p>
        </p:txBody>
      </p:sp>
      <p:pic>
        <p:nvPicPr>
          <p:cNvPr id="4" name="Picture 3" descr="logofinal">
            <a:extLst>
              <a:ext uri="{FF2B5EF4-FFF2-40B4-BE49-F238E27FC236}">
                <a16:creationId xmlns:a16="http://schemas.microsoft.com/office/drawing/2014/main" id="{30FA9061-9B5E-4AAD-8FEC-C135CDA0FD7A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984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69E8-C749-4D14-B2AE-AD9440E1B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 Secondary Planning: </a:t>
            </a:r>
            <a:r>
              <a:rPr lang="en-US" b="1" dirty="0"/>
              <a:t>Enroll</a:t>
            </a:r>
            <a:br>
              <a:rPr lang="en-US" b="1" dirty="0"/>
            </a:br>
            <a:r>
              <a:rPr lang="en-US" b="1" dirty="0"/>
              <a:t>Types of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B8E36-70A3-4C2D-A4D2-F3B4208D9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410" y="2011680"/>
            <a:ext cx="9784080" cy="4456232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College/University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Private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Admissions</a:t>
            </a: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 College or Junior College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Transfer Coursework or Career Technical Coursework</a:t>
            </a: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School</a:t>
            </a: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Trade School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Admitted into college by your 6</a:t>
            </a:r>
            <a:r>
              <a:rPr lang="en-US" sz="24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semester academic record*</a:t>
            </a:r>
          </a:p>
          <a:p>
            <a:pPr lvl="1"/>
            <a:endParaRPr lang="en-US" dirty="0"/>
          </a:p>
        </p:txBody>
      </p:sp>
      <p:pic>
        <p:nvPicPr>
          <p:cNvPr id="4" name="Picture 3" descr="logofinal">
            <a:extLst>
              <a:ext uri="{FF2B5EF4-FFF2-40B4-BE49-F238E27FC236}">
                <a16:creationId xmlns:a16="http://schemas.microsoft.com/office/drawing/2014/main" id="{794528CD-3A1C-4B76-A529-BD71DD1A39A2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1732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D6BD388-4EAD-4677-8467-A358936E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 Secondary Planning: </a:t>
            </a:r>
            <a:r>
              <a:rPr lang="en-US" b="1" dirty="0"/>
              <a:t>Enroll</a:t>
            </a:r>
            <a:br>
              <a:rPr lang="en-US" b="1" dirty="0"/>
            </a:br>
            <a:r>
              <a:rPr lang="en-US" dirty="0"/>
              <a:t>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244CA-7361-449F-84BF-24E7AFDE0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4" y="2046914"/>
            <a:ext cx="10348722" cy="4526910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Schools, Colleges and Universities to apply to: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Safety. Target, and Reach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Utilize college websites and reference books for freshman class characteristics</a:t>
            </a:r>
          </a:p>
          <a:p>
            <a:pPr lvl="1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 the Admission Type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Rolling- Will admit qualified students until a specific date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Regular- Know the deadline! 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Action- Non Binding decision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Decision- Binding Decision</a:t>
            </a:r>
          </a:p>
          <a:p>
            <a:pPr lvl="1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 Application Type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Common App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Applications embedded into website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check application fees- they can add up! </a:t>
            </a:r>
          </a:p>
        </p:txBody>
      </p:sp>
      <p:pic>
        <p:nvPicPr>
          <p:cNvPr id="8" name="Picture 7" descr="logofinal">
            <a:extLst>
              <a:ext uri="{FF2B5EF4-FFF2-40B4-BE49-F238E27FC236}">
                <a16:creationId xmlns:a16="http://schemas.microsoft.com/office/drawing/2014/main" id="{0A7C4AF4-4E32-4604-9DA0-8B7D8442BCF1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0134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F0FD0-4FB9-4891-A63D-9076CD55B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 Secondary Planning: </a:t>
            </a:r>
            <a:r>
              <a:rPr lang="en-US" b="1" dirty="0"/>
              <a:t>Enroll</a:t>
            </a:r>
            <a:br>
              <a:rPr lang="en-US" b="1" dirty="0"/>
            </a:br>
            <a:r>
              <a:rPr lang="en-US" dirty="0"/>
              <a:t>Application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2B767-2879-4D60-BDE5-1B60E487D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339" y="2011680"/>
            <a:ext cx="10483660" cy="4456232"/>
          </a:xfrm>
        </p:spPr>
        <p:txBody>
          <a:bodyPr>
            <a:normAutofit/>
          </a:bodyPr>
          <a:lstStyle/>
          <a:p>
            <a:pPr lvl="1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Requirements/Scores</a:t>
            </a:r>
          </a:p>
          <a:p>
            <a:pPr lvl="4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ACT, SAT, SAT Subject TESTs</a:t>
            </a:r>
          </a:p>
          <a:p>
            <a:pPr lvl="6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 Dates: April 21 (IRHS), June 10, July 15</a:t>
            </a:r>
          </a:p>
          <a:p>
            <a:pPr lvl="6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 DATES: May 6, June 3</a:t>
            </a:r>
          </a:p>
          <a:p>
            <a:pPr lvl="1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Unofficial Transcript or Self Reported Grades</a:t>
            </a:r>
          </a:p>
          <a:p>
            <a:pPr lvl="1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Resume</a:t>
            </a:r>
          </a:p>
          <a:p>
            <a:pPr lvl="1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Letters of Recommendations</a:t>
            </a:r>
          </a:p>
          <a:p>
            <a:pPr lvl="1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Supplemental Applications and Deadlines</a:t>
            </a:r>
          </a:p>
          <a:p>
            <a:pPr lvl="1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Essays</a:t>
            </a:r>
          </a:p>
        </p:txBody>
      </p:sp>
      <p:pic>
        <p:nvPicPr>
          <p:cNvPr id="4" name="Picture 3" descr="logofinal">
            <a:extLst>
              <a:ext uri="{FF2B5EF4-FFF2-40B4-BE49-F238E27FC236}">
                <a16:creationId xmlns:a16="http://schemas.microsoft.com/office/drawing/2014/main" id="{8A2F1822-29FE-4E89-9660-7D4C53F0883E}"/>
              </a:ext>
            </a:extLst>
          </p:cNvPr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98" y="4661134"/>
            <a:ext cx="1944454" cy="1912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3702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254</TotalTime>
  <Words>908</Words>
  <Application>Microsoft Office PowerPoint</Application>
  <PresentationFormat>Widescreen</PresentationFormat>
  <Paragraphs>150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Corbel</vt:lpstr>
      <vt:lpstr>Tahoma</vt:lpstr>
      <vt:lpstr>Wingdings</vt:lpstr>
      <vt:lpstr>Banded</vt:lpstr>
      <vt:lpstr>11th grade ECAP</vt:lpstr>
      <vt:lpstr>How prepared do you feel for your senior year and after?</vt:lpstr>
      <vt:lpstr>Things to Consider  Going into Your Senior Year! </vt:lpstr>
      <vt:lpstr>Graduation Check</vt:lpstr>
      <vt:lpstr>Post Secondary Planning: EMPLOY</vt:lpstr>
      <vt:lpstr>Post Secondary Planning: Enlist</vt:lpstr>
      <vt:lpstr>Post Secondary Planning: Enroll Types of Schools</vt:lpstr>
      <vt:lpstr>Post Secondary Planning: Enroll Application process</vt:lpstr>
      <vt:lpstr>Post Secondary Planning: Enroll Application Requirements</vt:lpstr>
      <vt:lpstr>Post secondary planning: enroll Financial Aid and Scholarships</vt:lpstr>
      <vt:lpstr>Post secondary planning: enroll Financial Aid and Scholarships</vt:lpstr>
      <vt:lpstr>Post secondary planning: enroll FAFSA</vt:lpstr>
      <vt:lpstr>General Timeline for Senior year</vt:lpstr>
      <vt:lpstr>General Timeline for Senior year</vt:lpstr>
      <vt:lpstr>Resources</vt:lpstr>
      <vt:lpstr>IRHS Counselors</vt:lpstr>
      <vt:lpstr>VERY Prepared</vt:lpstr>
      <vt:lpstr>Not Prepared!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11th grade ECAP</dc:title>
  <dc:creator>Miranda, Jennifer</dc:creator>
  <cp:lastModifiedBy>Miranda, Jennifer</cp:lastModifiedBy>
  <cp:revision>27</cp:revision>
  <dcterms:created xsi:type="dcterms:W3CDTF">2023-02-08T21:29:13Z</dcterms:created>
  <dcterms:modified xsi:type="dcterms:W3CDTF">2023-02-10T19:34:07Z</dcterms:modified>
</cp:coreProperties>
</file>